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64"/>
  </p:notesMasterIdLst>
  <p:handoutMasterIdLst>
    <p:handoutMasterId r:id="rId65"/>
  </p:handoutMasterIdLst>
  <p:sldIdLst>
    <p:sldId id="266" r:id="rId4"/>
    <p:sldId id="550" r:id="rId5"/>
    <p:sldId id="491" r:id="rId6"/>
    <p:sldId id="551" r:id="rId7"/>
    <p:sldId id="552" r:id="rId8"/>
    <p:sldId id="553" r:id="rId9"/>
    <p:sldId id="554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576" r:id="rId32"/>
    <p:sldId id="577" r:id="rId33"/>
    <p:sldId id="578" r:id="rId34"/>
    <p:sldId id="579" r:id="rId35"/>
    <p:sldId id="580" r:id="rId36"/>
    <p:sldId id="581" r:id="rId37"/>
    <p:sldId id="582" r:id="rId38"/>
    <p:sldId id="583" r:id="rId39"/>
    <p:sldId id="584" r:id="rId40"/>
    <p:sldId id="585" r:id="rId41"/>
    <p:sldId id="586" r:id="rId42"/>
    <p:sldId id="587" r:id="rId43"/>
    <p:sldId id="588" r:id="rId44"/>
    <p:sldId id="589" r:id="rId45"/>
    <p:sldId id="590" r:id="rId46"/>
    <p:sldId id="591" r:id="rId47"/>
    <p:sldId id="592" r:id="rId48"/>
    <p:sldId id="593" r:id="rId49"/>
    <p:sldId id="594" r:id="rId50"/>
    <p:sldId id="595" r:id="rId51"/>
    <p:sldId id="596" r:id="rId52"/>
    <p:sldId id="597" r:id="rId53"/>
    <p:sldId id="598" r:id="rId54"/>
    <p:sldId id="599" r:id="rId55"/>
    <p:sldId id="600" r:id="rId56"/>
    <p:sldId id="601" r:id="rId57"/>
    <p:sldId id="602" r:id="rId58"/>
    <p:sldId id="603" r:id="rId59"/>
    <p:sldId id="604" r:id="rId60"/>
    <p:sldId id="605" r:id="rId61"/>
    <p:sldId id="435" r:id="rId62"/>
    <p:sldId id="606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550"/>
            <p14:sldId id="491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604"/>
            <p14:sldId id="605"/>
            <p14:sldId id="435"/>
            <p14:sldId id="6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 autoAdjust="0"/>
    <p:restoredTop sz="85340" autoAdjust="0"/>
  </p:normalViewPr>
  <p:slideViewPr>
    <p:cSldViewPr snapToGrid="0" snapToObjects="1">
      <p:cViewPr varScale="1">
        <p:scale>
          <a:sx n="126" d="100"/>
          <a:sy n="126" d="100"/>
        </p:scale>
        <p:origin x="6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70" Type="http://schemas.microsoft.com/office/2015/10/relationships/revisionInfo" Target="revisionInfo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5/4/17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lesson, you formulated the multiple linear regression problem as one of minimizing the residual.</a:t>
            </a:r>
          </a:p>
          <a:p>
            <a:endParaRPr lang="en-US" dirty="0"/>
          </a:p>
          <a:p>
            <a:r>
              <a:rPr lang="en-US" dirty="0"/>
              <a:t>In this lesson, let’s see how to compute that minimum.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define the *gradient* of gee with respect to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44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denote it by the </a:t>
            </a:r>
            <a:r>
              <a:rPr lang="en-US" dirty="0" err="1"/>
              <a:t>nabla</a:t>
            </a:r>
            <a:r>
              <a:rPr lang="en-US" dirty="0"/>
              <a:t>, or upside-down triangle, sub-theta, applied to gee.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99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define it to be a vector.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45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element of this vector is a partial derivative of gee with respect to some element of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43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revisit our previous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01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There, theta was two-dimensional and gee-of-theta was theta-zero-squared plus theta-one-squared.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86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is the gradient?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02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vector of length two.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91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two components are the partial derivatives of gee with respect to theta-zero and theta-one, respectively.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02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Substitute gee.</a:t>
            </a:r>
          </a:p>
          <a:p>
            <a:endParaRPr lang="en-US" dirty="0"/>
          </a:p>
          <a:p>
            <a:r>
              <a:rPr lang="en-US" dirty="0"/>
              <a:t>Evaluate the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7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so, you’ll need the vector analogue of “taking the first derivative.”</a:t>
            </a:r>
          </a:p>
          <a:p>
            <a:endParaRPr lang="en-US" dirty="0"/>
          </a:p>
          <a:p>
            <a:r>
              <a:rPr lang="en-US" dirty="0"/>
              <a:t>That mathematical tool is something called the gradient.</a:t>
            </a:r>
          </a:p>
          <a:p>
            <a:endParaRPr lang="en-US" dirty="0"/>
          </a:p>
          <a:p>
            <a:r>
              <a:rPr lang="en-US" dirty="0"/>
              <a:t>So let’s see how it works and then apply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86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yields two-times-theta-zero as the first component, and two-times-theta-one as the second.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6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Simplifying, that’s just two-times-theta.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92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that’s very abstract, so let’s look at this example, visually, with the help of a </a:t>
            </a:r>
            <a:r>
              <a:rPr lang="en-US" dirty="0" err="1"/>
              <a:t>Jupyter</a:t>
            </a:r>
            <a:r>
              <a:rPr lang="en-US" dirty="0"/>
              <a:t> notebook.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4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the same example, here using the variable “x” instead of “theta.”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978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just implements the formula.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9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let’s create a grid of (x-zero, x-one)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50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what the outputs might look like.</a:t>
            </a:r>
          </a:p>
          <a:p>
            <a:endParaRPr lang="en-US" dirty="0"/>
          </a:p>
          <a:p>
            <a:r>
              <a:rPr lang="en-US" dirty="0"/>
              <a:t>Notice that capital-X1 is the transpose of capital-X0.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246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apply the function f to all the points on the grid.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376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draw the results in two ways:</a:t>
            </a:r>
          </a:p>
          <a:p>
            <a:endParaRPr lang="en-US" dirty="0"/>
          </a:p>
          <a:p>
            <a:r>
              <a:rPr lang="en-US" dirty="0"/>
              <a:t>First, as a three-dimensional surface, and secondly, as a two-dimensional contour plot.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06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are squaring each component, we basically get a paraboloid, the multidimensional analogue of a parabola.</a:t>
            </a:r>
          </a:p>
          <a:p>
            <a:endParaRPr lang="en-US" dirty="0"/>
          </a:p>
          <a:p>
            <a:r>
              <a:rPr lang="en-US" dirty="0"/>
              <a:t>The left shows it in 3-D, and the right shows the same thing, but as a flat contour plot whose minimum value lies at the center.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04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suppose you have a vector variable,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97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recall the gradient calculation, which we can implement as a Python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7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evaluate it, we will get *vectors* at every point instead of scalars.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add these to the contour plot as little arrows at every point.</a:t>
            </a:r>
          </a:p>
          <a:p>
            <a:endParaRPr lang="en-US" dirty="0"/>
          </a:p>
          <a:p>
            <a:r>
              <a:rPr lang="en-US" dirty="0"/>
              <a:t>The arrow will point in the direction of the gradient, and will be scaled proportionally to its magnitude.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8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result!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1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the arrows point radially outward, away from the minimum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65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They also increase in length as the paraboloid gets steeper.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hope this picture builds your intuition for what the gradient does.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26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Namely, it points in the direction of *steepest ascent*.</a:t>
            </a:r>
          </a:p>
          <a:p>
            <a:endParaRPr lang="en-US" dirty="0"/>
          </a:p>
          <a:p>
            <a:r>
              <a:rPr lang="en-US" dirty="0"/>
              <a:t>But that’s not all! (Do I sound like a salesperson yet?)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97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gradient is also zero at extreme points.</a:t>
            </a:r>
          </a:p>
          <a:p>
            <a:endParaRPr lang="en-US" dirty="0"/>
          </a:p>
          <a:p>
            <a:r>
              <a:rPr lang="en-US" dirty="0"/>
              <a:t>That’s similar to what happens to the one-dimensional derivative.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63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have all the building blocks you need to solve the multiple regression problem.</a:t>
            </a:r>
          </a:p>
          <a:p>
            <a:endParaRPr lang="en-US" dirty="0"/>
          </a:p>
          <a:p>
            <a:r>
              <a:rPr lang="en-US" dirty="0"/>
              <a:t>Recall that that’s to find the theta that minimizes the squared two-norm of the residual.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show you in detail, let me give you the facts you need.</a:t>
            </a:r>
          </a:p>
          <a:p>
            <a:endParaRPr lang="en-US" dirty="0"/>
          </a:p>
          <a:p>
            <a:r>
              <a:rPr lang="en-US" dirty="0"/>
              <a:t>As an exercise, you should derive these facts and apply them to obtain the final result, which I am about to show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it has “n” components, theta-zero through theta-n-minus-one.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86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just the definition of gee-of-theta.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17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second:</a:t>
            </a:r>
          </a:p>
          <a:p>
            <a:endParaRPr lang="en-US" dirty="0"/>
          </a:p>
          <a:p>
            <a:r>
              <a:rPr lang="en-US" dirty="0"/>
              <a:t>Suppose “</a:t>
            </a:r>
            <a:r>
              <a:rPr lang="en-US" dirty="0" err="1"/>
              <a:t>vee</a:t>
            </a:r>
            <a:r>
              <a:rPr lang="en-US" dirty="0"/>
              <a:t>” and “double-you” are two vectors.</a:t>
            </a:r>
          </a:p>
          <a:p>
            <a:endParaRPr lang="en-US" dirty="0"/>
          </a:p>
          <a:p>
            <a:r>
              <a:rPr lang="en-US" dirty="0"/>
              <a:t>Then the gradient of v-transpose-w with respect to v is 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48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easy way to remember this one is to recall its scalar analogue:</a:t>
            </a:r>
          </a:p>
          <a:p>
            <a:endParaRPr lang="en-US" dirty="0"/>
          </a:p>
          <a:p>
            <a:r>
              <a:rPr lang="en-US" dirty="0"/>
              <a:t>The derivative of x times a with respect to x is just 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85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third factoid: the gradient of v-transpose-v with respect to </a:t>
            </a:r>
            <a:r>
              <a:rPr lang="en-US" dirty="0" err="1"/>
              <a:t>vee</a:t>
            </a:r>
            <a:r>
              <a:rPr lang="en-US" dirty="0"/>
              <a:t> is 2 times </a:t>
            </a:r>
            <a:r>
              <a:rPr lang="en-US" dirty="0" err="1"/>
              <a:t>vee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76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you think of a scalar analogue to help you remember this 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61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fourth, and final, fact.</a:t>
            </a:r>
          </a:p>
          <a:p>
            <a:endParaRPr lang="en-US" dirty="0"/>
          </a:p>
          <a:p>
            <a:r>
              <a:rPr lang="en-US" dirty="0"/>
              <a:t>Suppose “capital-M” is a matrix.</a:t>
            </a:r>
          </a:p>
          <a:p>
            <a:endParaRPr lang="en-US" dirty="0"/>
          </a:p>
          <a:p>
            <a:r>
              <a:rPr lang="en-US" dirty="0"/>
              <a:t>Then the gradient of v-transpose-times-M-times-v equals (M plus M-transpose) times 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13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Armed with these facts, you can show the following.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72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the gradient of gee is 2 times X-transpose-X-theta minus 2 times X-transpose-y.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33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then ask: what is the value of theta, call it theta-star, at which the gradient is zero?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103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all, that would be an extreme point, and therefore a candidate for minimizing gee.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9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further suppose you are given some *scalar* function of theta, g-of-theta.</a:t>
            </a:r>
          </a:p>
          <a:p>
            <a:endParaRPr lang="en-US" dirty="0"/>
          </a:p>
          <a:p>
            <a:r>
              <a:rPr lang="en-US" dirty="0"/>
              <a:t>That means g produces a scalar, or single (as opposed to vector)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83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that theta-star must be the solution to this equation: X-transpose-X-times-theta-star equals X-transpose-y.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990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system is sometimes referred to as “the normal equation” (or sometimes “the normal equations,” plural, depending on your point of view).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3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me suggest one final exercise.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438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case of a single predictor, or n equals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013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the data matrix, capital-X, is just a single column of predictor values for each observation, along with an extra column of ones.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14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this extra column allows our linear model to have an intercept term.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190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“u” to denote this column of ones, capital-X has two columns: little-x for the predictor and u for the column of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85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theta is the two-component vector consisting of theta-zero and theta-one.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392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this starting point, plug capital-X and theta into the normal equations, and then determine theta-star.</a:t>
            </a:r>
          </a:p>
          <a:p>
            <a:endParaRPr lang="en-US" dirty="0"/>
          </a:p>
          <a:p>
            <a:r>
              <a:rPr lang="en-US" dirty="0"/>
              <a:t>How does it compare to our result from the other lesson that analyzed the single-predictor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968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this lesson was about building foundations, using the gradient, for solving the multiple linear regression problem.</a:t>
            </a:r>
          </a:p>
          <a:p>
            <a:endParaRPr lang="en-US" dirty="0"/>
          </a:p>
          <a:p>
            <a:r>
              <a:rPr lang="en-US" dirty="0"/>
              <a:t>And because it is based almost entirely on linear algebra, it should, at least in principle, lead to a compact and efficient solution.</a:t>
            </a:r>
          </a:p>
          <a:p>
            <a:endParaRPr lang="en-US" dirty="0"/>
          </a:p>
          <a:p>
            <a:r>
              <a:rPr lang="en-US" dirty="0"/>
              <a:t>However, there is still one big detail, namely, how exactly do you solve the normal equation?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3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let’s say theta is a vector of length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4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walk you through that process, we’ve put together a couple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endParaRPr lang="en-US" dirty="0"/>
          </a:p>
          <a:p>
            <a:r>
              <a:rPr lang="en-US" dirty="0"/>
              <a:t>Take a moment to review what we just covered, and with that as background, you should have everything you </a:t>
            </a:r>
            <a:r>
              <a:rPr lang="en-US"/>
              <a:t>need to </a:t>
            </a:r>
            <a:r>
              <a:rPr lang="en-US" dirty="0"/>
              <a:t>get a working numerical algorithm for linear regression.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8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say g-of-theta is the two-norm of theta-squared.</a:t>
            </a:r>
          </a:p>
          <a:p>
            <a:endParaRPr lang="en-US" dirty="0"/>
          </a:p>
          <a:p>
            <a:r>
              <a:rPr lang="en-US" dirty="0"/>
              <a:t>This right-hand side is just a single number, or scalar.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32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Indeed, from the definition of the two-norm, gee is theta-transpose-times-theta.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45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that’s theta-zero-squared plus theta-one-squared.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7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Gradients and residual minimization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2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2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9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3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7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Gradients and residual minimization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368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1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9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791" t="7132" r="8081"/>
          <a:stretch/>
        </p:blipFill>
        <p:spPr>
          <a:xfrm>
            <a:off x="712382" y="173736"/>
            <a:ext cx="7692656" cy="47766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7016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06" t="7132" r="8081"/>
          <a:stretch/>
        </p:blipFill>
        <p:spPr>
          <a:xfrm>
            <a:off x="723014" y="173736"/>
            <a:ext cx="7682023" cy="47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850" t="7132" r="8082"/>
          <a:stretch/>
        </p:blipFill>
        <p:spPr>
          <a:xfrm>
            <a:off x="717698" y="173736"/>
            <a:ext cx="7687339" cy="47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65" t="7235" r="7965"/>
          <a:stretch/>
        </p:blipFill>
        <p:spPr>
          <a:xfrm>
            <a:off x="728330" y="173736"/>
            <a:ext cx="7687340" cy="47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4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850" t="7785" r="8023"/>
          <a:stretch/>
        </p:blipFill>
        <p:spPr>
          <a:xfrm>
            <a:off x="717698" y="207335"/>
            <a:ext cx="7692655" cy="474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848" t="8475" r="8140" b="7357"/>
          <a:stretch/>
        </p:blipFill>
        <p:spPr>
          <a:xfrm>
            <a:off x="717698" y="317277"/>
            <a:ext cx="7682023" cy="432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2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850" t="7132" r="8023"/>
          <a:stretch/>
        </p:blipFill>
        <p:spPr>
          <a:xfrm>
            <a:off x="717698" y="173736"/>
            <a:ext cx="7692655" cy="47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8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06" t="7132" r="8081"/>
          <a:stretch/>
        </p:blipFill>
        <p:spPr>
          <a:xfrm>
            <a:off x="723014" y="173736"/>
            <a:ext cx="7682023" cy="47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5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850" t="7235" r="8023"/>
          <a:stretch/>
        </p:blipFill>
        <p:spPr>
          <a:xfrm>
            <a:off x="717698" y="179052"/>
            <a:ext cx="7692655" cy="47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4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850" t="7235" r="8082"/>
          <a:stretch/>
        </p:blipFill>
        <p:spPr>
          <a:xfrm>
            <a:off x="717698" y="179052"/>
            <a:ext cx="7687339" cy="47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848" t="7235" r="8140" b="3122"/>
          <a:stretch/>
        </p:blipFill>
        <p:spPr>
          <a:xfrm>
            <a:off x="717698" y="179052"/>
            <a:ext cx="7682023" cy="46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850" t="7132" r="8082" b="3122"/>
          <a:stretch/>
        </p:blipFill>
        <p:spPr>
          <a:xfrm>
            <a:off x="717698" y="173736"/>
            <a:ext cx="7687339" cy="46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09" t="7132" r="7964" b="3122"/>
          <a:stretch/>
        </p:blipFill>
        <p:spPr>
          <a:xfrm>
            <a:off x="723015" y="173736"/>
            <a:ext cx="7692656" cy="46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14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907" t="7132" r="8023" b="3122"/>
          <a:stretch/>
        </p:blipFill>
        <p:spPr>
          <a:xfrm>
            <a:off x="723014" y="173736"/>
            <a:ext cx="7687339" cy="461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908" t="7132" r="7965" b="3122"/>
          <a:stretch/>
        </p:blipFill>
        <p:spPr>
          <a:xfrm>
            <a:off x="723014" y="173736"/>
            <a:ext cx="7692656" cy="46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1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9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0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4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1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43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27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3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4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1326</Words>
  <Application>Microsoft Macintosh PowerPoint</Application>
  <PresentationFormat>On-screen Show (16:9)</PresentationFormat>
  <Paragraphs>182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Microsoft Office User</cp:lastModifiedBy>
  <cp:revision>347</cp:revision>
  <dcterms:created xsi:type="dcterms:W3CDTF">2017-01-20T18:55:05Z</dcterms:created>
  <dcterms:modified xsi:type="dcterms:W3CDTF">2017-05-04T23:09:06Z</dcterms:modified>
</cp:coreProperties>
</file>